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85" r:id="rId4"/>
    <p:sldId id="290" r:id="rId5"/>
    <p:sldId id="280" r:id="rId6"/>
    <p:sldId id="287" r:id="rId7"/>
    <p:sldId id="291" r:id="rId8"/>
    <p:sldId id="292" r:id="rId9"/>
    <p:sldId id="28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9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F27B2B-C7C8-BF41-8141-9BF20C26EDD7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F1D04-2FF3-0B4A-BAA3-854EACEBF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60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hubspot.com/sales/best-real-estate-websit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co.com/pdf/HAR-BRO-1.pdf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therealdeal.com/national/2019/08/15/real-estate-stocks-rally-despite-recession-fears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tnuggets.com/blog/career/management/pick-the-software-that-matches-your-project-methodology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haelwest.com.au/australias-wealth-has-shifted-towards-the-rich-again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biw=1440&amp;bih=733&amp;tbm=isch&amp;sa=1&amp;ei=VlenXcOLM4HL_QbU44_ABA&amp;q=usa&amp;oq=usa&amp;gs_l=img.3..0i67j0j0i67j0j0i67j0j0i67j0i131l2j0i67.64890.65921..66236...0.0..0.96.383.6......0....1..gws-wiz-img.......0i10j0i10i67.JRsqiJNpUeI&amp;ved=0ahUKEwjDjsPjqqHlAhWBZd8KHdTxA0gQ4dUDCAc&amp;uact=5#imgrc=tIlg7iGbUz6nwM: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beyfield-scotland.com/staff-news/staff-survey-results/next-steps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3F&amp;source=lnms&amp;tbm=isch&amp;sa=X&amp;ved=0ahUKEwjK74Sn5tHkAhWHiOAKHSNvAw4Q_AUIFCgD&amp;biw=1440&amp;bih=685#imgrc=PvW0R1JjZu2_PM: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https://blog.hubspot.com/sales/best-real-estate-websites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99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linkClick r:id="rId3"/>
              </a:rPr>
              <a:t>https://www.invesco.com/pdf/HAR-BRO-1.pdf</a:t>
            </a:r>
            <a:r>
              <a:rPr lang="en-US" dirty="0"/>
              <a:t>; </a:t>
            </a:r>
            <a:r>
              <a:rPr lang="en-US" dirty="0">
                <a:hlinkClick r:id="rId4"/>
              </a:rPr>
              <a:t>https://therealdeal.com/national/2019/08/15/real-estate-stocks-rally-despite-recession-fears/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352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https://www.cbtnuggets.com/blog/career/management/pick-the-software-that-matches-your-project-methodology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18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06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https://www.michaelwest.com.au/australias-wealth-has-shifted-towards-the-rich-again/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03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google.com/search?biw=1440&amp;bih=733&amp;tbm=isch&amp;sa=1&amp;ei=VlenXcOLM4HL_QbU44_ABA&amp;q=usa&amp;oq=usa&amp;gs_l=img.3..0i67j0j0i67j0j0i67j0j0i67j0i131l2j0i67.64890.65921..66236...0.0..0.96.383.6......0....1..gws-wiz-img.......0i10j0i10i67.JRsqiJNpUeI&amp;ved=0ahUKEwjDjsPjqqHlAhWBZd8KHdTxA0gQ4dUDCAc&amp;uact=5#imgrc=tIlg7iGbUz6nw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92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https://www.abbeyfield-scotland.com/staff-news/staff-survey-results/next-steps/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30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https://www.google.com/search?q=%3F&amp;source=lnms&amp;tbm=isch&amp;sa=X&amp;ved=0ahUKEwjK74Sn5tHkAhWHiOAKHSNvAw4Q_AUIFCgD&amp;biw=1440&amp;bih=685#imgrc=PvW0R1JjZu2_PM: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F1D04-2FF3-0B4A-BAA3-854EACEBFA7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77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okin324/FlatIron-Module-1-Final-Projec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BFE3A-9FF7-734E-9D3E-1D0A27FA30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661987"/>
            <a:ext cx="8825658" cy="3329581"/>
          </a:xfrm>
        </p:spPr>
        <p:txBody>
          <a:bodyPr/>
          <a:lstStyle/>
          <a:p>
            <a:r>
              <a:rPr lang="en-US" sz="6000" dirty="0"/>
              <a:t>Exploring Zillow Data: Time Series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47677-112C-0A4A-BF2E-36B3292F15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Evan Okin</a:t>
            </a:r>
          </a:p>
          <a:p>
            <a:r>
              <a:rPr lang="en-US" dirty="0"/>
              <a:t>OCTOBER 14, 2019</a:t>
            </a:r>
          </a:p>
        </p:txBody>
      </p:sp>
    </p:spTree>
    <p:extLst>
      <p:ext uri="{BB962C8B-B14F-4D97-AF65-F5344CB8AC3E}">
        <p14:creationId xmlns:p14="http://schemas.microsoft.com/office/powerpoint/2010/main" val="557363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We have $100M to invest in residential real estate…where should we invest (maximum 5 regions)?</a:t>
            </a:r>
          </a:p>
          <a:p>
            <a:pPr lvl="1"/>
            <a:r>
              <a:rPr lang="en-US" dirty="0"/>
              <a:t>Almost 15,000 regions to analyze, across all states</a:t>
            </a:r>
          </a:p>
          <a:p>
            <a:pPr lvl="1"/>
            <a:r>
              <a:rPr lang="en-US" dirty="0"/>
              <a:t>22 years of monthly median house price data from Zillow 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8E7BB-3D62-3143-ABC8-DDD38CB6F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686" y="3507261"/>
            <a:ext cx="4269140" cy="284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9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002" y="1538568"/>
            <a:ext cx="8942832" cy="4195481"/>
          </a:xfrm>
        </p:spPr>
        <p:txBody>
          <a:bodyPr>
            <a:normAutofit/>
          </a:bodyPr>
          <a:lstStyle/>
          <a:p>
            <a:r>
              <a:rPr lang="en-US" dirty="0"/>
              <a:t>Could be an opportunity for higher profitability</a:t>
            </a:r>
          </a:p>
          <a:p>
            <a:endParaRPr lang="en-US" dirty="0"/>
          </a:p>
          <a:p>
            <a:r>
              <a:rPr lang="en-US" dirty="0"/>
              <a:t>Real Estate has been one of the “hottest” asset classes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35988D-E5E9-B440-9104-910494E27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964" y="3339357"/>
            <a:ext cx="41275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1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1) Clean up the data</a:t>
            </a:r>
          </a:p>
          <a:p>
            <a:r>
              <a:rPr lang="en-US" dirty="0"/>
              <a:t>2) Calculate historical returns</a:t>
            </a:r>
          </a:p>
          <a:p>
            <a:r>
              <a:rPr lang="en-US" dirty="0"/>
              <a:t>3) Maximize returns based on historical returns</a:t>
            </a:r>
          </a:p>
          <a:p>
            <a:pPr lvl="1"/>
            <a:r>
              <a:rPr lang="en-US" dirty="0"/>
              <a:t>Adjust for: concentration risk</a:t>
            </a:r>
          </a:p>
          <a:p>
            <a:pPr lvl="1"/>
            <a:r>
              <a:rPr lang="en-US" dirty="0"/>
              <a:t>Adjust for: high degree of correlation between regions</a:t>
            </a:r>
          </a:p>
          <a:p>
            <a:r>
              <a:rPr lang="en-US" dirty="0"/>
              <a:t>4) Run simulations to see spectrum of performance</a:t>
            </a:r>
          </a:p>
          <a:p>
            <a:r>
              <a:rPr lang="en-US" dirty="0"/>
              <a:t>5) Assess if time series are stationary</a:t>
            </a:r>
          </a:p>
          <a:p>
            <a:r>
              <a:rPr lang="en-US" dirty="0"/>
              <a:t>6) Propose final investment</a:t>
            </a:r>
          </a:p>
          <a:p>
            <a:r>
              <a:rPr lang="en-US" dirty="0"/>
              <a:t>7) Define next steps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35564D-3E2E-094C-B06C-AABD60D78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041" y="4141356"/>
            <a:ext cx="4289879" cy="240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037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Top five regions to invest in:</a:t>
            </a:r>
          </a:p>
          <a:p>
            <a:pPr lvl="1"/>
            <a:r>
              <a:rPr lang="en-US" b="1" dirty="0">
                <a:solidFill>
                  <a:srgbClr val="92D050"/>
                </a:solidFill>
              </a:rPr>
              <a:t>66125 – Washington, DC</a:t>
            </a:r>
          </a:p>
          <a:p>
            <a:pPr lvl="1"/>
            <a:r>
              <a:rPr lang="en-US" b="1" dirty="0">
                <a:solidFill>
                  <a:srgbClr val="92D050"/>
                </a:solidFill>
              </a:rPr>
              <a:t>62033 – New York, NY</a:t>
            </a:r>
          </a:p>
          <a:p>
            <a:pPr lvl="1"/>
            <a:r>
              <a:rPr lang="en-US" b="1" dirty="0">
                <a:solidFill>
                  <a:srgbClr val="92D050"/>
                </a:solidFill>
              </a:rPr>
              <a:t>96127 – Los Angeles, CA</a:t>
            </a:r>
          </a:p>
          <a:p>
            <a:pPr lvl="1"/>
            <a:r>
              <a:rPr lang="en-US" b="1" dirty="0">
                <a:solidFill>
                  <a:srgbClr val="92D050"/>
                </a:solidFill>
              </a:rPr>
              <a:t>65792 – Philadelphia, PA</a:t>
            </a:r>
          </a:p>
          <a:p>
            <a:pPr lvl="1"/>
            <a:r>
              <a:rPr lang="en-US" b="1" dirty="0">
                <a:solidFill>
                  <a:srgbClr val="92D050"/>
                </a:solidFill>
              </a:rPr>
              <a:t>72928 - </a:t>
            </a:r>
            <a:r>
              <a:rPr lang="en-US" b="1" dirty="0" err="1">
                <a:solidFill>
                  <a:srgbClr val="92D050"/>
                </a:solidFill>
              </a:rPr>
              <a:t>Rotonda</a:t>
            </a:r>
            <a:r>
              <a:rPr lang="en-US" b="1" dirty="0">
                <a:solidFill>
                  <a:srgbClr val="92D050"/>
                </a:solidFill>
              </a:rPr>
              <a:t> West, FL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B1EEC2-FFE1-5749-9553-36F38E9AB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6921" y="1595827"/>
            <a:ext cx="5226436" cy="332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87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Using historical returns, our $100M investment would have grown to $870M (10% CAGR)</a:t>
            </a:r>
          </a:p>
          <a:p>
            <a:pPr lvl="1"/>
            <a:r>
              <a:rPr lang="en-US" dirty="0"/>
              <a:t>A random sample of investments would have grown to &lt; $300M (5% CAGR) </a:t>
            </a:r>
          </a:p>
          <a:p>
            <a:r>
              <a:rPr lang="en-US" dirty="0"/>
              <a:t>Across 1000 simulations,</a:t>
            </a:r>
          </a:p>
          <a:p>
            <a:pPr lvl="1"/>
            <a:r>
              <a:rPr lang="en-US" dirty="0"/>
              <a:t>Median CAGR: 11.4%</a:t>
            </a:r>
          </a:p>
          <a:p>
            <a:pPr lvl="1"/>
            <a:r>
              <a:rPr lang="en-US" dirty="0"/>
              <a:t>Maximum CAGR: 31.7%</a:t>
            </a:r>
          </a:p>
          <a:p>
            <a:pPr lvl="1"/>
            <a:r>
              <a:rPr lang="en-US" dirty="0"/>
              <a:t>“Bad Year” CAGR (10</a:t>
            </a:r>
            <a:r>
              <a:rPr lang="en-US" baseline="30000" dirty="0"/>
              <a:t>th</a:t>
            </a:r>
            <a:r>
              <a:rPr lang="en-US" dirty="0"/>
              <a:t> percentile): 2.9%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A8EE7-55CD-0847-811D-6AD27DDD7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510" y="4700339"/>
            <a:ext cx="2747849" cy="2010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A74A9F-634E-3C47-901C-F57724DCC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807" y="2718712"/>
            <a:ext cx="2481297" cy="177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996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Number of houses</a:t>
            </a:r>
          </a:p>
          <a:p>
            <a:pPr lvl="1"/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66125 – Washington, DC (25 homes)</a:t>
            </a:r>
          </a:p>
          <a:p>
            <a:pPr lvl="1"/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62033 – New York, NY (12 homes)</a:t>
            </a:r>
          </a:p>
          <a:p>
            <a:pPr lvl="1"/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96127 – Los Angeles, CA (10 homes)</a:t>
            </a:r>
          </a:p>
          <a:p>
            <a:pPr lvl="1"/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65792 – Philadelphia, PA (76 homes)</a:t>
            </a:r>
          </a:p>
          <a:p>
            <a:pPr lvl="1"/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72928 - </a:t>
            </a:r>
            <a:r>
              <a:rPr lang="en-US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Rotonda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West, FL (78 homes)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3517C3-6D9D-CC42-ADAB-6D7ACABBF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212" y="4095172"/>
            <a:ext cx="34925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157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09993"/>
            <a:ext cx="8946541" cy="4195481"/>
          </a:xfrm>
        </p:spPr>
        <p:txBody>
          <a:bodyPr>
            <a:normAutofit/>
          </a:bodyPr>
          <a:lstStyle/>
          <a:p>
            <a:r>
              <a:rPr lang="en-US" dirty="0"/>
              <a:t>Change methodology</a:t>
            </a:r>
          </a:p>
          <a:p>
            <a:pPr lvl="1"/>
            <a:r>
              <a:rPr lang="en-US" dirty="0"/>
              <a:t>Don’t drop all data-points with missing values</a:t>
            </a:r>
          </a:p>
          <a:p>
            <a:r>
              <a:rPr lang="en-US" dirty="0"/>
              <a:t>Optimize correlation</a:t>
            </a:r>
          </a:p>
          <a:p>
            <a:pPr lvl="1"/>
            <a:r>
              <a:rPr lang="en-US" dirty="0"/>
              <a:t>Use linear algebra to minimize correlations</a:t>
            </a:r>
          </a:p>
          <a:p>
            <a:r>
              <a:rPr lang="en-US" dirty="0"/>
              <a:t>Perform forward-looking research</a:t>
            </a:r>
          </a:p>
          <a:p>
            <a:pPr lvl="1"/>
            <a:r>
              <a:rPr lang="en-US" dirty="0"/>
              <a:t>Past is not necessarily an indication of future success</a:t>
            </a:r>
          </a:p>
          <a:p>
            <a:r>
              <a:rPr lang="en-US" dirty="0"/>
              <a:t>Explore further datasets</a:t>
            </a:r>
          </a:p>
          <a:p>
            <a:pPr lvl="1"/>
            <a:r>
              <a:rPr lang="en-US" dirty="0"/>
              <a:t>House prices are median, doesn’t capture tail risk within regions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6D5990-5CE7-194C-AD5A-CB1E27FDE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016" y="1995054"/>
            <a:ext cx="2631688" cy="16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0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BA43B-07B7-43DC-AB8C-1297AA14C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6FF-2821-47C7-9C51-E69F8A300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location:</a:t>
            </a:r>
          </a:p>
          <a:p>
            <a:pPr lvl="1"/>
            <a:r>
              <a:rPr lang="en-US" dirty="0">
                <a:hlinkClick r:id="rId3"/>
              </a:rPr>
              <a:t>https://github.com/eokin324/FlatIron-Module-4-Final-Project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Contact information:</a:t>
            </a:r>
          </a:p>
          <a:p>
            <a:pPr lvl="1"/>
            <a:r>
              <a:rPr lang="en-US" dirty="0"/>
              <a:t>eokin324@gmail.com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6C6BEB-D4A1-894F-B0CF-D8B49E8C5DB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48472" y="3124199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414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7966</TotalTime>
  <Words>566</Words>
  <Application>Microsoft Macintosh PowerPoint</Application>
  <PresentationFormat>Widescreen</PresentationFormat>
  <Paragraphs>72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Exploring Zillow Data: Time Series</vt:lpstr>
      <vt:lpstr>Problem</vt:lpstr>
      <vt:lpstr>Why should we care?</vt:lpstr>
      <vt:lpstr>Methodology</vt:lpstr>
      <vt:lpstr>Results</vt:lpstr>
      <vt:lpstr>Results</vt:lpstr>
      <vt:lpstr>Recommendation</vt:lpstr>
      <vt:lpstr>Next steps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Evan Okin</dc:creator>
  <cp:lastModifiedBy>Evan Okin</cp:lastModifiedBy>
  <cp:revision>79</cp:revision>
  <cp:lastPrinted>2019-09-15T18:57:48Z</cp:lastPrinted>
  <dcterms:created xsi:type="dcterms:W3CDTF">2019-09-11T02:05:19Z</dcterms:created>
  <dcterms:modified xsi:type="dcterms:W3CDTF">2019-10-17T15:08:02Z</dcterms:modified>
</cp:coreProperties>
</file>

<file path=docProps/thumbnail.jpeg>
</file>